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  <p:sldMasterId id="2147483650" r:id="rId6"/>
    <p:sldMasterId id="2147483714" r:id="rId7"/>
  </p:sldMasterIdLst>
  <p:notesMasterIdLst>
    <p:notesMasterId r:id="rId24"/>
  </p:notesMasterIdLst>
  <p:handoutMasterIdLst>
    <p:handoutMasterId r:id="rId25"/>
  </p:handoutMasterIdLst>
  <p:sldIdLst>
    <p:sldId id="329" r:id="rId8"/>
    <p:sldId id="257" r:id="rId9"/>
    <p:sldId id="258" r:id="rId10"/>
    <p:sldId id="349" r:id="rId11"/>
    <p:sldId id="348" r:id="rId12"/>
    <p:sldId id="347" r:id="rId13"/>
    <p:sldId id="342" r:id="rId14"/>
    <p:sldId id="267" r:id="rId15"/>
    <p:sldId id="268" r:id="rId16"/>
    <p:sldId id="356" r:id="rId17"/>
    <p:sldId id="355" r:id="rId18"/>
    <p:sldId id="354" r:id="rId19"/>
    <p:sldId id="352" r:id="rId20"/>
    <p:sldId id="345" r:id="rId21"/>
    <p:sldId id="351" r:id="rId22"/>
    <p:sldId id="359" r:id="rId23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698BFC6-6B2B-4635-864A-839B02BCE011}">
          <p14:sldIdLst>
            <p14:sldId id="329"/>
          </p14:sldIdLst>
        </p14:section>
        <p14:section name="Introduction" id="{93625688-F063-438F-BDBF-9836F278A6AA}">
          <p14:sldIdLst>
            <p14:sldId id="257"/>
            <p14:sldId id="258"/>
            <p14:sldId id="349"/>
            <p14:sldId id="348"/>
          </p14:sldIdLst>
        </p14:section>
        <p14:section name="Research and Design" id="{3CC96273-951D-4377-BB3D-A774C1451F43}">
          <p14:sldIdLst>
            <p14:sldId id="347"/>
          </p14:sldIdLst>
        </p14:section>
        <p14:section name="ML Session" id="{ABD93417-3F84-4C55-9965-B62F6CBCE3A2}">
          <p14:sldIdLst>
            <p14:sldId id="342"/>
            <p14:sldId id="267"/>
            <p14:sldId id="268"/>
            <p14:sldId id="356"/>
          </p14:sldIdLst>
        </p14:section>
        <p14:section name="Recommendation Engine" id="{A77D0787-DA51-4115-A9AF-26E624CB40A1}">
          <p14:sldIdLst>
            <p14:sldId id="355"/>
          </p14:sldIdLst>
        </p14:section>
        <p14:section name="Navigation" id="{95DD9872-5813-4869-B690-6549FEFF66BB}">
          <p14:sldIdLst>
            <p14:sldId id="354"/>
          </p14:sldIdLst>
        </p14:section>
        <p14:section name="DataBase" id="{D3E030F5-F8FD-406E-BB00-0F0F8080EFA2}">
          <p14:sldIdLst>
            <p14:sldId id="352"/>
            <p14:sldId id="345"/>
          </p14:sldIdLst>
        </p14:section>
        <p14:section name="Conclusion" id="{EB5CBAB6-8F8D-4254-8627-8838111441A8}">
          <p14:sldIdLst>
            <p14:sldId id="35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68"/>
    <a:srgbClr val="2E3445"/>
    <a:srgbClr val="404041"/>
    <a:srgbClr val="221E1F"/>
    <a:srgbClr val="CADB2D"/>
    <a:srgbClr val="CADB2C"/>
    <a:srgbClr val="7E8286"/>
    <a:srgbClr val="D03539"/>
    <a:srgbClr val="4C94EA"/>
    <a:srgbClr val="4B9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0926" autoAdjust="0"/>
  </p:normalViewPr>
  <p:slideViewPr>
    <p:cSldViewPr snapToGrid="0" snapToObjects="1">
      <p:cViewPr varScale="1">
        <p:scale>
          <a:sx n="96" d="100"/>
          <a:sy n="96" d="100"/>
        </p:scale>
        <p:origin x="558" y="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2022-06-06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2022-06-06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5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07660cac5_5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307660cac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09a6c18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09a6c18ac_0_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309a6c18ac_0_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7660cac5_5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307660cac5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87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7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2032" y="1233378"/>
            <a:ext cx="3323100" cy="6178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69336" y="1624263"/>
            <a:ext cx="29739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492564" y="1440248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3492431" y="2661745"/>
            <a:ext cx="105603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9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2_Vertical Title and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93202" y="1407695"/>
            <a:ext cx="13439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93202" y="2466474"/>
            <a:ext cx="134394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2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page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  <p:sldLayoutId id="2147483712" r:id="rId5"/>
    <p:sldLayoutId id="2147483713" r:id="rId6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4876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User Questions</a:t>
            </a:r>
            <a:endParaRPr dirty="0"/>
          </a:p>
        </p:txBody>
      </p:sp>
      <p:sp>
        <p:nvSpPr>
          <p:cNvPr id="379" name="Google Shape;379;p37"/>
          <p:cNvSpPr txBox="1">
            <a:spLocks noGrp="1"/>
          </p:cNvSpPr>
          <p:nvPr>
            <p:ph type="body" idx="1"/>
          </p:nvPr>
        </p:nvSpPr>
        <p:spPr>
          <a:xfrm>
            <a:off x="228700" y="1398225"/>
            <a:ext cx="14245500" cy="5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b="1" dirty="0">
                <a:solidFill>
                  <a:schemeClr val="dk1"/>
                </a:solidFill>
              </a:rPr>
              <a:t>In a scale from 1 (less like you) to 5 (more like you) answer the following 10 questions: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" y="2567350"/>
            <a:ext cx="14245500" cy="320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74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 Methodology</a:t>
            </a:r>
            <a:endParaRPr lang="en-CA" dirty="0"/>
          </a:p>
        </p:txBody>
      </p:sp>
      <p:sp>
        <p:nvSpPr>
          <p:cNvPr id="3" name="Google Shape;423;p43">
            <a:extLst>
              <a:ext uri="{FF2B5EF4-FFF2-40B4-BE49-F238E27FC236}">
                <a16:creationId xmlns:a16="http://schemas.microsoft.com/office/drawing/2014/main" id="{30EAC50F-DC66-4256-86F3-7786DC3B9E3D}"/>
              </a:ext>
            </a:extLst>
          </p:cNvPr>
          <p:cNvSpPr/>
          <p:nvPr/>
        </p:nvSpPr>
        <p:spPr>
          <a:xfrm>
            <a:off x="4088669" y="1451960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Inputs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(F</a:t>
            </a:r>
            <a:r>
              <a:rPr lang="en-CA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rom user)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8" name="Google Shape;423;p43">
            <a:extLst>
              <a:ext uri="{FF2B5EF4-FFF2-40B4-BE49-F238E27FC236}">
                <a16:creationId xmlns:a16="http://schemas.microsoft.com/office/drawing/2014/main" id="{5E0F6745-7E5B-471D-88A5-A457DFB5B45A}"/>
              </a:ext>
            </a:extLst>
          </p:cNvPr>
          <p:cNvSpPr/>
          <p:nvPr/>
        </p:nvSpPr>
        <p:spPr>
          <a:xfrm>
            <a:off x="8284275" y="1451961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 Rating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Analysis</a:t>
            </a:r>
            <a:endParaRPr dirty="0"/>
          </a:p>
        </p:txBody>
      </p:sp>
      <p:sp>
        <p:nvSpPr>
          <p:cNvPr id="19" name="Google Shape;423;p43">
            <a:extLst>
              <a:ext uri="{FF2B5EF4-FFF2-40B4-BE49-F238E27FC236}">
                <a16:creationId xmlns:a16="http://schemas.microsoft.com/office/drawing/2014/main" id="{74437C99-3894-45E3-8C3B-190EBDC7ABD2}"/>
              </a:ext>
            </a:extLst>
          </p:cNvPr>
          <p:cNvSpPr/>
          <p:nvPr/>
        </p:nvSpPr>
        <p:spPr>
          <a:xfrm>
            <a:off x="8284275" y="2364432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ClusterAvgWeighting</a:t>
            </a:r>
            <a:endParaRPr dirty="0"/>
          </a:p>
        </p:txBody>
      </p:sp>
      <p:sp>
        <p:nvSpPr>
          <p:cNvPr id="47" name="Google Shape;423;p43">
            <a:extLst>
              <a:ext uri="{FF2B5EF4-FFF2-40B4-BE49-F238E27FC236}">
                <a16:creationId xmlns:a16="http://schemas.microsoft.com/office/drawing/2014/main" id="{67F4B8BB-48B6-4D22-8809-88D4FDA5B41C}"/>
              </a:ext>
            </a:extLst>
          </p:cNvPr>
          <p:cNvSpPr/>
          <p:nvPr/>
        </p:nvSpPr>
        <p:spPr>
          <a:xfrm>
            <a:off x="5978389" y="3295931"/>
            <a:ext cx="2446031" cy="46536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User Cluster Define</a:t>
            </a:r>
            <a:endParaRPr dirty="0"/>
          </a:p>
        </p:txBody>
      </p:sp>
      <p:cxnSp>
        <p:nvCxnSpPr>
          <p:cNvPr id="50" name="Google Shape;437;p43">
            <a:extLst>
              <a:ext uri="{FF2B5EF4-FFF2-40B4-BE49-F238E27FC236}">
                <a16:creationId xmlns:a16="http://schemas.microsoft.com/office/drawing/2014/main" id="{A0C11977-9F4B-4023-BFDB-B6A01A75FAB6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518715" y="1881729"/>
            <a:ext cx="0" cy="482703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7;p43">
            <a:extLst>
              <a:ext uri="{FF2B5EF4-FFF2-40B4-BE49-F238E27FC236}">
                <a16:creationId xmlns:a16="http://schemas.microsoft.com/office/drawing/2014/main" id="{3E59BE17-A14B-45DA-B242-2F9167A3CB72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16200000" flipH="1">
            <a:off x="5555156" y="1649681"/>
            <a:ext cx="1414203" cy="187829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37;p43">
            <a:extLst>
              <a:ext uri="{FF2B5EF4-FFF2-40B4-BE49-F238E27FC236}">
                <a16:creationId xmlns:a16="http://schemas.microsoft.com/office/drawing/2014/main" id="{B42CDA13-52EA-40A1-90C4-D8D2709342CA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>
          <a:xfrm rot="5400000">
            <a:off x="8109195" y="1886410"/>
            <a:ext cx="501731" cy="231731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37;p43">
            <a:extLst>
              <a:ext uri="{FF2B5EF4-FFF2-40B4-BE49-F238E27FC236}">
                <a16:creationId xmlns:a16="http://schemas.microsoft.com/office/drawing/2014/main" id="{12D54E74-EF78-44F4-860D-1CC22DF67C90}"/>
              </a:ext>
            </a:extLst>
          </p:cNvPr>
          <p:cNvCxnSpPr>
            <a:cxnSpLocks/>
            <a:stCxn id="19" idx="2"/>
            <a:endCxn id="145" idx="0"/>
          </p:cNvCxnSpPr>
          <p:nvPr/>
        </p:nvCxnSpPr>
        <p:spPr>
          <a:xfrm>
            <a:off x="9518715" y="2794200"/>
            <a:ext cx="0" cy="1450407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37;p43">
            <a:extLst>
              <a:ext uri="{FF2B5EF4-FFF2-40B4-BE49-F238E27FC236}">
                <a16:creationId xmlns:a16="http://schemas.microsoft.com/office/drawing/2014/main" id="{27E15DF3-8DC6-4F8A-8CE6-3279A62EF435}"/>
              </a:ext>
            </a:extLst>
          </p:cNvPr>
          <p:cNvCxnSpPr>
            <a:cxnSpLocks/>
            <a:stCxn id="47" idx="2"/>
            <a:endCxn id="145" idx="0"/>
          </p:cNvCxnSpPr>
          <p:nvPr/>
        </p:nvCxnSpPr>
        <p:spPr>
          <a:xfrm rot="16200000" flipH="1">
            <a:off x="8118402" y="2844294"/>
            <a:ext cx="483316" cy="231731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423;p43">
            <a:extLst>
              <a:ext uri="{FF2B5EF4-FFF2-40B4-BE49-F238E27FC236}">
                <a16:creationId xmlns:a16="http://schemas.microsoft.com/office/drawing/2014/main" id="{231F0FFA-3291-4FEF-A0E6-75AA7163FADB}"/>
              </a:ext>
            </a:extLst>
          </p:cNvPr>
          <p:cNvSpPr/>
          <p:nvPr/>
        </p:nvSpPr>
        <p:spPr>
          <a:xfrm>
            <a:off x="8284275" y="4244607"/>
            <a:ext cx="2468880" cy="42611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Category Weighting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(3 Category groups)</a:t>
            </a:r>
            <a:endParaRPr sz="1100" dirty="0"/>
          </a:p>
        </p:txBody>
      </p:sp>
      <p:sp>
        <p:nvSpPr>
          <p:cNvPr id="153" name="Google Shape;423;p43">
            <a:extLst>
              <a:ext uri="{FF2B5EF4-FFF2-40B4-BE49-F238E27FC236}">
                <a16:creationId xmlns:a16="http://schemas.microsoft.com/office/drawing/2014/main" id="{ECFA9F92-55CA-404C-95A1-0459F141105B}"/>
              </a:ext>
            </a:extLst>
          </p:cNvPr>
          <p:cNvSpPr/>
          <p:nvPr/>
        </p:nvSpPr>
        <p:spPr>
          <a:xfrm>
            <a:off x="8284275" y="5233546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 function</a:t>
            </a:r>
            <a:endParaRPr dirty="0"/>
          </a:p>
        </p:txBody>
      </p:sp>
      <p:cxnSp>
        <p:nvCxnSpPr>
          <p:cNvPr id="154" name="Google Shape;437;p43">
            <a:extLst>
              <a:ext uri="{FF2B5EF4-FFF2-40B4-BE49-F238E27FC236}">
                <a16:creationId xmlns:a16="http://schemas.microsoft.com/office/drawing/2014/main" id="{D3A036A3-302F-4B3E-9696-C042E2C91F5A}"/>
              </a:ext>
            </a:extLst>
          </p:cNvPr>
          <p:cNvCxnSpPr>
            <a:cxnSpLocks/>
            <a:stCxn id="145" idx="2"/>
            <a:endCxn id="153" idx="0"/>
          </p:cNvCxnSpPr>
          <p:nvPr/>
        </p:nvCxnSpPr>
        <p:spPr>
          <a:xfrm>
            <a:off x="9518715" y="4670718"/>
            <a:ext cx="0" cy="562828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437;p43">
            <a:extLst>
              <a:ext uri="{FF2B5EF4-FFF2-40B4-BE49-F238E27FC236}">
                <a16:creationId xmlns:a16="http://schemas.microsoft.com/office/drawing/2014/main" id="{113DE7C2-6E23-4028-A2F4-EA1D7DE45296}"/>
              </a:ext>
            </a:extLst>
          </p:cNvPr>
          <p:cNvCxnSpPr>
            <a:cxnSpLocks/>
            <a:stCxn id="153" idx="2"/>
            <a:endCxn id="159" idx="0"/>
          </p:cNvCxnSpPr>
          <p:nvPr/>
        </p:nvCxnSpPr>
        <p:spPr>
          <a:xfrm>
            <a:off x="9518715" y="5663314"/>
            <a:ext cx="0" cy="368889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423;p43">
            <a:extLst>
              <a:ext uri="{FF2B5EF4-FFF2-40B4-BE49-F238E27FC236}">
                <a16:creationId xmlns:a16="http://schemas.microsoft.com/office/drawing/2014/main" id="{BC13E8E3-0384-49CC-9DC0-EF02AE2375CB}"/>
              </a:ext>
            </a:extLst>
          </p:cNvPr>
          <p:cNvSpPr/>
          <p:nvPr/>
        </p:nvSpPr>
        <p:spPr>
          <a:xfrm>
            <a:off x="8284275" y="6032203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Output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s </a:t>
            </a:r>
            <a:r>
              <a:rPr lang="en-US" sz="1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(3 Categories)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Top category 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 each group</a:t>
            </a:r>
            <a:endParaRPr sz="2400" dirty="0"/>
          </a:p>
        </p:txBody>
      </p:sp>
      <p:sp>
        <p:nvSpPr>
          <p:cNvPr id="41" name="Google Shape;423;p43">
            <a:extLst>
              <a:ext uri="{FF2B5EF4-FFF2-40B4-BE49-F238E27FC236}">
                <a16:creationId xmlns:a16="http://schemas.microsoft.com/office/drawing/2014/main" id="{F1D88241-08E3-4193-9A5C-76E561F0C8F6}"/>
              </a:ext>
            </a:extLst>
          </p:cNvPr>
          <p:cNvSpPr/>
          <p:nvPr/>
        </p:nvSpPr>
        <p:spPr>
          <a:xfrm>
            <a:off x="3875053" y="5978710"/>
            <a:ext cx="2887077" cy="53633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Place API </a:t>
            </a:r>
            <a:r>
              <a:rPr lang="en-US" sz="1800" b="1" dirty="0">
                <a:solidFill>
                  <a:schemeClr val="lt1"/>
                </a:solidFill>
                <a:cs typeface="Calibri"/>
                <a:sym typeface="Calibri"/>
              </a:rPr>
              <a:t>search </a:t>
            </a:r>
            <a:r>
              <a:rPr lang="en-US" sz="1400" dirty="0">
                <a:solidFill>
                  <a:schemeClr val="lt1"/>
                </a:solidFill>
                <a:latin typeface="+mj-lt"/>
                <a:cs typeface="Calibri"/>
                <a:sym typeface="Calibri"/>
              </a:rPr>
              <a:t>(3 locations)</a:t>
            </a:r>
          </a:p>
          <a:p>
            <a:pPr lvl="0" algn="ctr"/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Return </a:t>
            </a:r>
            <a:r>
              <a:rPr lang="en-US" sz="1200" b="1" dirty="0">
                <a:solidFill>
                  <a:srgbClr val="FFC000"/>
                </a:solidFill>
                <a:cs typeface="Calibri"/>
                <a:sym typeface="Calibri"/>
              </a:rPr>
              <a:t>top 1 </a:t>
            </a:r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result per chosen category</a:t>
            </a:r>
            <a:endParaRPr lang="en-US" sz="2400" dirty="0"/>
          </a:p>
        </p:txBody>
      </p:sp>
      <p:cxnSp>
        <p:nvCxnSpPr>
          <p:cNvPr id="20" name="Google Shape;437;p43">
            <a:extLst>
              <a:ext uri="{FF2B5EF4-FFF2-40B4-BE49-F238E27FC236}">
                <a16:creationId xmlns:a16="http://schemas.microsoft.com/office/drawing/2014/main" id="{1D0E76AA-1EC8-4E81-B5AC-69834E25D2D4}"/>
              </a:ext>
            </a:extLst>
          </p:cNvPr>
          <p:cNvCxnSpPr>
            <a:cxnSpLocks/>
            <a:stCxn id="159" idx="1"/>
            <a:endCxn id="41" idx="3"/>
          </p:cNvCxnSpPr>
          <p:nvPr/>
        </p:nvCxnSpPr>
        <p:spPr>
          <a:xfrm flipH="1" flipV="1">
            <a:off x="6762130" y="6246876"/>
            <a:ext cx="1522145" cy="21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437;p43">
            <a:extLst>
              <a:ext uri="{FF2B5EF4-FFF2-40B4-BE49-F238E27FC236}">
                <a16:creationId xmlns:a16="http://schemas.microsoft.com/office/drawing/2014/main" id="{76ECBD2B-F017-4F21-9A3B-90268A689B5A}"/>
              </a:ext>
            </a:extLst>
          </p:cNvPr>
          <p:cNvCxnSpPr>
            <a:cxnSpLocks/>
            <a:stCxn id="41" idx="1"/>
            <a:endCxn id="29" idx="2"/>
          </p:cNvCxnSpPr>
          <p:nvPr/>
        </p:nvCxnSpPr>
        <p:spPr>
          <a:xfrm rot="10800000">
            <a:off x="2197373" y="4269038"/>
            <a:ext cx="1677680" cy="1977839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9165053-E23C-4F3A-B053-1B8F2CC4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0" y="3253544"/>
            <a:ext cx="1648246" cy="10154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0633E-56BF-41D2-9C91-73D4C615AE3A}"/>
              </a:ext>
            </a:extLst>
          </p:cNvPr>
          <p:cNvSpPr txBox="1"/>
          <p:nvPr/>
        </p:nvSpPr>
        <p:spPr>
          <a:xfrm>
            <a:off x="2197372" y="4363666"/>
            <a:ext cx="1084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Navigation</a:t>
            </a:r>
            <a:endParaRPr lang="en-CA" sz="1600" dirty="0"/>
          </a:p>
        </p:txBody>
      </p:sp>
      <p:sp>
        <p:nvSpPr>
          <p:cNvPr id="32" name="TextBox 95">
            <a:extLst>
              <a:ext uri="{FF2B5EF4-FFF2-40B4-BE49-F238E27FC236}">
                <a16:creationId xmlns:a16="http://schemas.microsoft.com/office/drawing/2014/main" id="{E27EA5ED-09D5-40B8-8CFC-8C5C9E9DAF30}"/>
              </a:ext>
            </a:extLst>
          </p:cNvPr>
          <p:cNvSpPr txBox="1"/>
          <p:nvPr/>
        </p:nvSpPr>
        <p:spPr>
          <a:xfrm>
            <a:off x="1655096" y="3528611"/>
            <a:ext cx="1084553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800" b="1" dirty="0"/>
              <a:t>HTML</a:t>
            </a:r>
          </a:p>
        </p:txBody>
      </p:sp>
      <p:cxnSp>
        <p:nvCxnSpPr>
          <p:cNvPr id="60" name="Google Shape;437;p43">
            <a:extLst>
              <a:ext uri="{FF2B5EF4-FFF2-40B4-BE49-F238E27FC236}">
                <a16:creationId xmlns:a16="http://schemas.microsoft.com/office/drawing/2014/main" id="{D5EE30AC-4684-4286-9544-A8364A3BEDE3}"/>
              </a:ext>
            </a:extLst>
          </p:cNvPr>
          <p:cNvCxnSpPr>
            <a:cxnSpLocks/>
            <a:stCxn id="3" idx="2"/>
            <a:endCxn id="41" idx="0"/>
          </p:cNvCxnSpPr>
          <p:nvPr/>
        </p:nvCxnSpPr>
        <p:spPr>
          <a:xfrm flipH="1">
            <a:off x="5318592" y="1881728"/>
            <a:ext cx="4517" cy="4096982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437;p43">
            <a:extLst>
              <a:ext uri="{FF2B5EF4-FFF2-40B4-BE49-F238E27FC236}">
                <a16:creationId xmlns:a16="http://schemas.microsoft.com/office/drawing/2014/main" id="{C52EB167-12D7-4F67-89A8-0F920EEDCE69}"/>
              </a:ext>
            </a:extLst>
          </p:cNvPr>
          <p:cNvCxnSpPr>
            <a:cxnSpLocks/>
            <a:stCxn id="29" idx="0"/>
            <a:endCxn id="3" idx="1"/>
          </p:cNvCxnSpPr>
          <p:nvPr/>
        </p:nvCxnSpPr>
        <p:spPr>
          <a:xfrm rot="5400000" flipH="1" flipV="1">
            <a:off x="2349671" y="1514546"/>
            <a:ext cx="1586700" cy="1891296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8607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</a:t>
            </a:r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1A4F1-81C5-4D9E-B77D-2BF16D77FC5A}"/>
              </a:ext>
            </a:extLst>
          </p:cNvPr>
          <p:cNvGrpSpPr/>
          <p:nvPr/>
        </p:nvGrpSpPr>
        <p:grpSpPr>
          <a:xfrm>
            <a:off x="4118728" y="2921872"/>
            <a:ext cx="6291701" cy="1820248"/>
            <a:chOff x="3806455" y="3179135"/>
            <a:chExt cx="6291701" cy="18202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1F04B0-081E-4136-9EB5-77070142349B}"/>
                </a:ext>
              </a:extLst>
            </p:cNvPr>
            <p:cNvSpPr/>
            <p:nvPr/>
          </p:nvSpPr>
          <p:spPr>
            <a:xfrm>
              <a:off x="3806455" y="3179135"/>
              <a:ext cx="6291701" cy="1820248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ckwell" panose="02060603020205020403" pitchFamily="18" charset="0"/>
                </a:rPr>
                <a:t>Let’s go to </a:t>
              </a:r>
              <a:r>
                <a:rPr lang="en-US" sz="4400" dirty="0">
                  <a:latin typeface="Rockwell" panose="02060603020205020403" pitchFamily="18" charset="0"/>
                </a:rPr>
                <a:t>Tri</a:t>
              </a:r>
              <a:r>
                <a:rPr lang="en-US" sz="4400" dirty="0">
                  <a:solidFill>
                    <a:schemeClr val="accent6"/>
                  </a:solidFill>
                  <a:latin typeface="Rockwell" panose="02060603020205020403" pitchFamily="18" charset="0"/>
                </a:rPr>
                <a:t>pp</a:t>
              </a:r>
              <a:r>
                <a:rPr lang="en-US" sz="4400" dirty="0">
                  <a:latin typeface="Rockwell" panose="02060603020205020403" pitchFamily="18" charset="0"/>
                </a:rPr>
                <a:t>r</a:t>
              </a:r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A8C14A-BC88-4136-ABB4-2133DD92697C}"/>
                </a:ext>
              </a:extLst>
            </p:cNvPr>
            <p:cNvSpPr/>
            <p:nvPr/>
          </p:nvSpPr>
          <p:spPr>
            <a:xfrm>
              <a:off x="4118728" y="3476846"/>
              <a:ext cx="5667154" cy="12652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9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86488-6D79-4865-9737-E7AC2EFB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45" y="1311965"/>
            <a:ext cx="3279542" cy="5814392"/>
          </a:xfrm>
        </p:spPr>
        <p:txBody>
          <a:bodyPr/>
          <a:lstStyle/>
          <a:p>
            <a:pPr marL="228600" indent="0"/>
            <a:r>
              <a:rPr lang="en-US" dirty="0"/>
              <a:t>Advantages: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Cloud-based NoSQL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Data Stored as JSON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Realtime to users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Build-in GUI and Security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Up to 1GB for free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Great for Apple, Android and Web app.</a:t>
            </a:r>
          </a:p>
          <a:p>
            <a:pPr marL="228600" indent="0"/>
            <a:r>
              <a:rPr lang="en-US" dirty="0"/>
              <a:t>Disadvantages: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Hard to convert relational database</a:t>
            </a:r>
          </a:p>
          <a:p>
            <a:pPr marL="228600" indent="0"/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DC68-3004-42B8-B696-29CA4D4A9C0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CA" dirty="0"/>
              <a:t>Why Firebase</a:t>
            </a:r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31173-50ED-4012-A60F-941BF74F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14" y="1311965"/>
            <a:ext cx="6438086" cy="46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9AF35-A274-441C-9818-0AA1F22A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9" y="1148946"/>
            <a:ext cx="12618617" cy="63584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Firebase ERD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A4579-70D1-4987-957B-ABDCFCF1F7DB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824699" y="3770616"/>
            <a:ext cx="12618617" cy="3637051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Collections –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each user is a collection, each collection can have multiple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24641-EE6F-4217-B28F-7F11B4BC5720}"/>
              </a:ext>
            </a:extLst>
          </p:cNvPr>
          <p:cNvSpPr/>
          <p:nvPr/>
        </p:nvSpPr>
        <p:spPr>
          <a:xfrm>
            <a:off x="4632727" y="104211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E67D-B466-498E-904C-EB43E926159A}"/>
              </a:ext>
            </a:extLst>
          </p:cNvPr>
          <p:cNvSpPr/>
          <p:nvPr/>
        </p:nvSpPr>
        <p:spPr>
          <a:xfrm>
            <a:off x="7889408" y="1077328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43B01-9973-4B14-926D-D73DFF9701E8}"/>
              </a:ext>
            </a:extLst>
          </p:cNvPr>
          <p:cNvSpPr/>
          <p:nvPr/>
        </p:nvSpPr>
        <p:spPr>
          <a:xfrm>
            <a:off x="1723874" y="4206070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38302-1DDF-4994-9348-75B639516115}"/>
              </a:ext>
            </a:extLst>
          </p:cNvPr>
          <p:cNvSpPr/>
          <p:nvPr/>
        </p:nvSpPr>
        <p:spPr>
          <a:xfrm>
            <a:off x="5031359" y="416396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144974-3BEF-4957-A87A-173F4E74E76B}"/>
              </a:ext>
            </a:extLst>
          </p:cNvPr>
          <p:cNvSpPr/>
          <p:nvPr/>
        </p:nvSpPr>
        <p:spPr>
          <a:xfrm>
            <a:off x="8101581" y="4128095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3936BA-0307-43E6-8AEA-E17119CB339C}"/>
              </a:ext>
            </a:extLst>
          </p:cNvPr>
          <p:cNvSpPr/>
          <p:nvPr/>
        </p:nvSpPr>
        <p:spPr>
          <a:xfrm>
            <a:off x="11623248" y="4102226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24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D2B56-6288-4E46-A3DB-D97AA52A3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3AE33-C85E-413D-95FC-D2F71AECFE6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38812" y="1210940"/>
            <a:ext cx="13055268" cy="2337554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Our Challenges: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data sources with user information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languages and technologies integration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tools implementation – Firebase and </a:t>
            </a:r>
            <a:r>
              <a:rPr lang="en-US" dirty="0" err="1"/>
              <a:t>Pyscript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63444B-BB8F-4935-ACDB-A5F172986884}"/>
              </a:ext>
            </a:extLst>
          </p:cNvPr>
          <p:cNvSpPr txBox="1">
            <a:spLocks/>
          </p:cNvSpPr>
          <p:nvPr/>
        </p:nvSpPr>
        <p:spPr>
          <a:xfrm>
            <a:off x="1225422" y="4395574"/>
            <a:ext cx="13439400" cy="6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defTabSz="731520" rtl="0" eaLnBrk="1" latinLnBrk="0" hangingPunct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defTabSz="731520" rtl="0" eaLnBrk="1" latinLnBrk="0" hangingPunct="1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defTabSz="731520" rtl="0" eaLnBrk="1" latinLnBrk="0" hangingPunct="1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C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F1A235-289E-4210-827D-8905A5EC1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Improvements to place search: Improve on radius search Offer multiple sets of trip suggestions Save users' trip selections and reintegrate their decisions (reclustering/re-weighting) Improvements to initial cluster assignment: Ways to make this more dynamic or complex Improve onboarding questionnaire eg. tree of general Qs then more cluster-specific questions (multi-classification model); semantic models and relationship to cluster categories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76CC19-8E08-4E18-8338-85A03C3E647E}"/>
              </a:ext>
            </a:extLst>
          </p:cNvPr>
          <p:cNvSpPr txBox="1">
            <a:spLocks/>
          </p:cNvSpPr>
          <p:nvPr/>
        </p:nvSpPr>
        <p:spPr>
          <a:xfrm>
            <a:off x="538812" y="3634328"/>
            <a:ext cx="13055268" cy="364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</a:pPr>
            <a:r>
              <a:rPr lang="en-US" sz="2000" b="1" dirty="0"/>
              <a:t>Future Improvements: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Improvement on radius search which can be a user input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sets of trip suggestions</a:t>
            </a:r>
          </a:p>
          <a:p>
            <a:pPr marL="1270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Optimization by adding cluster related and personality related questions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Enhancement by applying a user recommendation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BF50129-8534-4A30-9D62-D45F696EE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 onboarding questionnaire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58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7E42CCF-3916-4834-9A4F-2F868BDC087D}"/>
              </a:ext>
            </a:extLst>
          </p:cNvPr>
          <p:cNvGrpSpPr/>
          <p:nvPr/>
        </p:nvGrpSpPr>
        <p:grpSpPr>
          <a:xfrm>
            <a:off x="3148217" y="1796900"/>
            <a:ext cx="8643289" cy="3513828"/>
            <a:chOff x="3254543" y="1584252"/>
            <a:chExt cx="8643289" cy="35138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204D8-1D4E-4411-934B-770F7FFCA089}"/>
                </a:ext>
              </a:extLst>
            </p:cNvPr>
            <p:cNvSpPr/>
            <p:nvPr/>
          </p:nvSpPr>
          <p:spPr>
            <a:xfrm>
              <a:off x="3254543" y="1584252"/>
              <a:ext cx="8643289" cy="3508744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085544-7BCD-4ED6-BD89-CEADBE740F14}"/>
                </a:ext>
              </a:extLst>
            </p:cNvPr>
            <p:cNvSpPr/>
            <p:nvPr/>
          </p:nvSpPr>
          <p:spPr>
            <a:xfrm>
              <a:off x="3539830" y="2057170"/>
              <a:ext cx="8134715" cy="30409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chemeClr val="tx2"/>
                  </a:solidFill>
                </a:rPr>
                <a:t>Thank you</a:t>
              </a:r>
              <a:endParaRPr lang="en-US" sz="6600" dirty="0">
                <a:solidFill>
                  <a:schemeClr val="tx2"/>
                </a:solidFill>
              </a:endParaRPr>
            </a:p>
            <a:p>
              <a:pPr algn="ctr"/>
              <a:endParaRPr lang="en-US" sz="1200" dirty="0"/>
            </a:p>
            <a:p>
              <a:pPr algn="ctr"/>
              <a:r>
                <a:rPr lang="en-US" sz="4400" dirty="0"/>
                <a:t>H</a:t>
              </a:r>
              <a:r>
                <a:rPr lang="en-CA" sz="4400" dirty="0"/>
                <a:t>ave a nice Trip</a:t>
              </a:r>
              <a:r>
                <a:rPr lang="en-CA" sz="2800" b="1" dirty="0">
                  <a:solidFill>
                    <a:schemeClr val="accent4"/>
                  </a:solidFill>
                </a:rPr>
                <a:t>pr</a:t>
              </a:r>
            </a:p>
            <a:p>
              <a:pPr algn="ctr"/>
              <a:endParaRPr lang="en-CA" sz="1050" dirty="0">
                <a:solidFill>
                  <a:srgbClr val="FFC000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B</a:t>
              </a:r>
              <a:r>
                <a:rPr lang="en-CA" sz="1400" dirty="0">
                  <a:solidFill>
                    <a:schemeClr val="bg1"/>
                  </a:solidFill>
                </a:rPr>
                <a:t>y: </a:t>
              </a:r>
              <a:r>
                <a:rPr lang="en-CA" sz="1800" dirty="0">
                  <a:solidFill>
                    <a:schemeClr val="bg1"/>
                  </a:solidFill>
                </a:rPr>
                <a:t>Juanita, </a:t>
              </a:r>
              <a:r>
                <a:rPr lang="en-CA" sz="1800" dirty="0" err="1">
                  <a:solidFill>
                    <a:schemeClr val="bg1"/>
                  </a:solidFill>
                </a:rPr>
                <a:t>Tanav</a:t>
              </a:r>
              <a:r>
                <a:rPr lang="en-CA" sz="1800" dirty="0">
                  <a:solidFill>
                    <a:schemeClr val="bg1"/>
                  </a:solidFill>
                </a:rPr>
                <a:t>, Bryan, Keith, Eve</a:t>
              </a:r>
            </a:p>
            <a:p>
              <a:pPr algn="ctr"/>
              <a:endParaRPr lang="en-CA" sz="4800" dirty="0">
                <a:solidFill>
                  <a:srgbClr val="FFC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700686-AFAD-49B1-A63C-7EEB0636E6CC}"/>
                </a:ext>
              </a:extLst>
            </p:cNvPr>
            <p:cNvSpPr/>
            <p:nvPr/>
          </p:nvSpPr>
          <p:spPr>
            <a:xfrm>
              <a:off x="3599207" y="1796900"/>
              <a:ext cx="7953961" cy="30409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21596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body" idx="2"/>
          </p:nvPr>
        </p:nvSpPr>
        <p:spPr>
          <a:xfrm>
            <a:off x="3474597" y="1263751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dirty="0"/>
              <a:t>What you will get (Example):</a:t>
            </a:r>
            <a:endParaRPr dirty="0"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pp</a:t>
            </a:r>
            <a:r>
              <a:rPr lang="en-CA" sz="3600" dirty="0"/>
              <a:t>r</a:t>
            </a:r>
            <a:endParaRPr dirty="0"/>
          </a:p>
        </p:txBody>
      </p:sp>
      <p:sp>
        <p:nvSpPr>
          <p:cNvPr id="195" name="Google Shape;195;p25"/>
          <p:cNvSpPr/>
          <p:nvPr/>
        </p:nvSpPr>
        <p:spPr>
          <a:xfrm>
            <a:off x="3628571" y="1891237"/>
            <a:ext cx="10733100" cy="5085600"/>
          </a:xfrm>
          <a:prstGeom prst="rect">
            <a:avLst/>
          </a:prstGeom>
          <a:solidFill>
            <a:srgbClr val="BEFAF4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025" y="2243886"/>
            <a:ext cx="3593144" cy="43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7495842" y="2237325"/>
            <a:ext cx="5154600" cy="415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way to great pictures at Niagara Falls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 an amazing Burger and Fries at Hard Rock Café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Wrap your day with a Golf Game at the Niagara Falls Country Club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98323" y="1433137"/>
            <a:ext cx="280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Tell us how you are and we tell you what is your best next stop!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First: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about yourself and where you will be.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Second</a:t>
            </a: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Trippr will give you Top 3 recommendations nearby.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Last, but not the least: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which of the 3 your are more excited about!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15279" y="3634955"/>
            <a:ext cx="1181645" cy="11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15279" y="2417309"/>
            <a:ext cx="1181644" cy="11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15279" y="4862271"/>
            <a:ext cx="1181645" cy="118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246335" y="233166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8246335" y="377728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8246335" y="522290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065433" y="5751429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006901" y="5650758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172636" y="402233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Resources and Technologies</a:t>
            </a:r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397047" y="1399233"/>
            <a:ext cx="13908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CA" sz="2000" dirty="0"/>
              <a:t> </a:t>
            </a:r>
            <a:r>
              <a:rPr lang="en-US" sz="2000" dirty="0"/>
              <a:t>Rating Data</a:t>
            </a:r>
            <a:endParaRPr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User inputs</a:t>
            </a:r>
            <a:endParaRPr lang="en-CA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Kaggle</a:t>
            </a:r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lang="en-US"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Technologies:</a:t>
            </a:r>
            <a:endParaRPr dirty="0"/>
          </a:p>
          <a:p>
            <a:pPr marL="36576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7783" y="4639430"/>
            <a:ext cx="808100" cy="8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0145" y="4613541"/>
            <a:ext cx="1444245" cy="7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2284" y="4307857"/>
            <a:ext cx="1971029" cy="1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descr="Google Fireba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45017" y="4621475"/>
            <a:ext cx="1898464" cy="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2C135-E62C-464E-B62C-ECBEA832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716" y="4652541"/>
            <a:ext cx="2715802" cy="855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654FA-AF7C-40A0-997F-F8377528E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003" y="4621475"/>
            <a:ext cx="829166" cy="82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9E37C-D3E3-4709-A198-AF6B37E94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368" y="4566833"/>
            <a:ext cx="798681" cy="801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78DFF-D1D8-4335-8C65-10675620A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84" y="4566833"/>
            <a:ext cx="830707" cy="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B9FC3-8CD7-4806-A172-D87F0BD2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6" y="1146142"/>
            <a:ext cx="13388007" cy="6259799"/>
          </a:xfrm>
          <a:prstGeom prst="rect">
            <a:avLst/>
          </a:prstGeom>
        </p:spPr>
      </p:pic>
      <p:sp>
        <p:nvSpPr>
          <p:cNvPr id="3" name="Google Shape;194;p25">
            <a:extLst>
              <a:ext uri="{FF2B5EF4-FFF2-40B4-BE49-F238E27FC236}">
                <a16:creationId xmlns:a16="http://schemas.microsoft.com/office/drawing/2014/main" id="{88707831-7C1F-44BA-B6CF-CA3090490F57}"/>
              </a:ext>
            </a:extLst>
          </p:cNvPr>
          <p:cNvSpPr txBox="1">
            <a:spLocks/>
          </p:cNvSpPr>
          <p:nvPr/>
        </p:nvSpPr>
        <p:spPr>
          <a:xfrm>
            <a:off x="39599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Visualization – Front Page</a:t>
            </a:r>
          </a:p>
        </p:txBody>
      </p:sp>
    </p:spTree>
    <p:extLst>
      <p:ext uri="{BB962C8B-B14F-4D97-AF65-F5344CB8AC3E}">
        <p14:creationId xmlns:p14="http://schemas.microsoft.com/office/powerpoint/2010/main" val="38577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2;p26">
            <a:extLst>
              <a:ext uri="{FF2B5EF4-FFF2-40B4-BE49-F238E27FC236}">
                <a16:creationId xmlns:a16="http://schemas.microsoft.com/office/drawing/2014/main" id="{6ED7EFCF-6D57-4240-9C8E-4711F6CE67CF}"/>
              </a:ext>
            </a:extLst>
          </p:cNvPr>
          <p:cNvSpPr txBox="1">
            <a:spLocks/>
          </p:cNvSpPr>
          <p:nvPr/>
        </p:nvSpPr>
        <p:spPr>
          <a:xfrm>
            <a:off x="228600" y="200815"/>
            <a:ext cx="14245500" cy="6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Process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89215-1426-43F2-B20E-9D9E62E7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214831"/>
            <a:ext cx="10971100" cy="61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3135816" y="1243019"/>
            <a:ext cx="3095072" cy="21546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Initial Unsupervised Model – run one time only for now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Training Initial rating Data for cluster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isolated model and only run it when it’s necessary</a:t>
            </a: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 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09" y="4402029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52" y="4447279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8" y="4153247"/>
            <a:ext cx="571501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801759" y="4424153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9558" y="4116278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801759" y="5345544"/>
            <a:ext cx="2277723" cy="12289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2916309" y="4873787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32" y="389959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cxnSpLocks/>
            <a:stCxn id="70" idx="0"/>
            <a:endCxn id="85" idx="2"/>
          </p:cNvCxnSpPr>
          <p:nvPr/>
        </p:nvCxnSpPr>
        <p:spPr>
          <a:xfrm flipH="1" flipV="1">
            <a:off x="4683352" y="3397630"/>
            <a:ext cx="4607" cy="100439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139117" y="5399187"/>
            <a:ext cx="1708510" cy="11781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3754" y="4337748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4815887" y="2272170"/>
            <a:ext cx="1116678" cy="976117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990930" y="466398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 flipH="1">
            <a:off x="9163659" y="2911421"/>
            <a:ext cx="324743" cy="4053697"/>
          </a:xfrm>
          <a:prstGeom prst="bentConnector3">
            <a:avLst>
              <a:gd name="adj1" fmla="val -30912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7589949" y="6186283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cxnSpLocks/>
            <a:endCxn id="80" idx="0"/>
          </p:cNvCxnSpPr>
          <p:nvPr/>
        </p:nvCxnSpPr>
        <p:spPr>
          <a:xfrm rot="10800000" flipV="1">
            <a:off x="11352880" y="3703492"/>
            <a:ext cx="915157" cy="63425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2069962" y="4161529"/>
            <a:ext cx="2410309" cy="1237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- Gmap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61" y="2832232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103">
            <a:extLst>
              <a:ext uri="{FF2B5EF4-FFF2-40B4-BE49-F238E27FC236}">
                <a16:creationId xmlns:a16="http://schemas.microsoft.com/office/drawing/2014/main" id="{A9B89D7F-E175-4FD0-8187-0F768C82D2E9}"/>
              </a:ext>
            </a:extLst>
          </p:cNvPr>
          <p:cNvCxnSpPr>
            <a:cxnSpLocks/>
            <a:stCxn id="85" idx="3"/>
            <a:endCxn id="40" idx="1"/>
          </p:cNvCxnSpPr>
          <p:nvPr/>
        </p:nvCxnSpPr>
        <p:spPr>
          <a:xfrm flipV="1">
            <a:off x="6230888" y="2300498"/>
            <a:ext cx="1778872" cy="19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7D3489-6558-4A36-B3BB-78A2BDFD1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846" y="5720987"/>
            <a:ext cx="340599" cy="3419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E01AF6-0367-4795-9124-8CA56BBF9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7226" y="3843449"/>
            <a:ext cx="340599" cy="34191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B9113A5-FC58-47A6-915B-EC6D623D4CB0}"/>
              </a:ext>
            </a:extLst>
          </p:cNvPr>
          <p:cNvSpPr/>
          <p:nvPr/>
        </p:nvSpPr>
        <p:spPr>
          <a:xfrm>
            <a:off x="8009760" y="1553966"/>
            <a:ext cx="3188197" cy="1493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rgbClr val="002060"/>
                </a:solidFill>
              </a:rPr>
              <a:t>Recommendation Engine –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Get 3 winning categories based on </a:t>
            </a:r>
            <a:r>
              <a:rPr lang="en-US" sz="1400" dirty="0" err="1">
                <a:solidFill>
                  <a:schemeClr val="tx1"/>
                </a:solidFill>
              </a:rPr>
              <a:t>ClusterAvgWeigting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Calculate 3 locations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Push 3 locations to JS (Flask)</a:t>
            </a:r>
          </a:p>
          <a:p>
            <a:pPr marL="342900" indent="-342900" algn="l">
              <a:buAutoNum type="arabicPeriod"/>
            </a:pP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5056EC4-A7CE-4153-A24C-AE66C54F99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07831" y="3263396"/>
            <a:ext cx="1589706" cy="1192984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Image result for python logo">
            <a:extLst>
              <a:ext uri="{FF2B5EF4-FFF2-40B4-BE49-F238E27FC236}">
                <a16:creationId xmlns:a16="http://schemas.microsoft.com/office/drawing/2014/main" id="{49E538E5-0637-4AFB-9B8D-F0960DCB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721" y="2371932"/>
            <a:ext cx="103350" cy="1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IFlask">
            <a:extLst>
              <a:ext uri="{FF2B5EF4-FFF2-40B4-BE49-F238E27FC236}">
                <a16:creationId xmlns:a16="http://schemas.microsoft.com/office/drawing/2014/main" id="{A0F68E5C-D1A0-426C-BAB0-F5A5FF8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24" y="4203366"/>
            <a:ext cx="997368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Image result for python logo">
            <a:extLst>
              <a:ext uri="{FF2B5EF4-FFF2-40B4-BE49-F238E27FC236}">
                <a16:creationId xmlns:a16="http://schemas.microsoft.com/office/drawing/2014/main" id="{B3F06E1A-39B5-42C0-804B-226CDF82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84" y="2605593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5C0A54-F9D4-4327-9A20-93AF79032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8037" y="3333888"/>
            <a:ext cx="753704" cy="7563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D25A3C-753D-45E1-B102-0010355F4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0198" y="3365980"/>
            <a:ext cx="753704" cy="8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ML Model Diagram</a:t>
            </a:r>
            <a:endParaRPr/>
          </a:p>
        </p:txBody>
      </p:sp>
      <p:sp>
        <p:nvSpPr>
          <p:cNvPr id="421" name="Google Shape;421;p43"/>
          <p:cNvSpPr/>
          <p:nvPr/>
        </p:nvSpPr>
        <p:spPr>
          <a:xfrm>
            <a:off x="5020346" y="2807624"/>
            <a:ext cx="4589700" cy="3682200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Unsupervised ML Model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962691" y="4024573"/>
            <a:ext cx="2705100" cy="1248301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6133622" y="333265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dirty="0"/>
          </a:p>
        </p:txBody>
      </p:sp>
      <p:sp>
        <p:nvSpPr>
          <p:cNvPr id="424" name="Google Shape;424;p43"/>
          <p:cNvSpPr/>
          <p:nvPr/>
        </p:nvSpPr>
        <p:spPr>
          <a:xfrm>
            <a:off x="6133622" y="452466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PCA Setting</a:t>
            </a:r>
            <a:endParaRPr/>
          </a:p>
        </p:txBody>
      </p:sp>
      <p:sp>
        <p:nvSpPr>
          <p:cNvPr id="425" name="Google Shape;425;p43"/>
          <p:cNvSpPr/>
          <p:nvPr/>
        </p:nvSpPr>
        <p:spPr>
          <a:xfrm>
            <a:off x="6133622" y="5716685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 data and Validation  </a:t>
            </a:r>
            <a:endParaRPr/>
          </a:p>
        </p:txBody>
      </p:sp>
      <p:sp>
        <p:nvSpPr>
          <p:cNvPr id="426" name="Google Shape;426;p43"/>
          <p:cNvSpPr/>
          <p:nvPr/>
        </p:nvSpPr>
        <p:spPr>
          <a:xfrm>
            <a:off x="6133622" y="5120677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best value for K</a:t>
            </a:r>
            <a:endParaRPr/>
          </a:p>
        </p:txBody>
      </p:sp>
      <p:sp>
        <p:nvSpPr>
          <p:cNvPr id="427" name="Google Shape;427;p43"/>
          <p:cNvSpPr/>
          <p:nvPr/>
        </p:nvSpPr>
        <p:spPr>
          <a:xfrm>
            <a:off x="1133691" y="4440373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Rating Data</a:t>
            </a:r>
            <a:endParaRPr dirty="0"/>
          </a:p>
        </p:txBody>
      </p:sp>
      <p:grpSp>
        <p:nvGrpSpPr>
          <p:cNvPr id="431" name="Google Shape;431;p43"/>
          <p:cNvGrpSpPr/>
          <p:nvPr/>
        </p:nvGrpSpPr>
        <p:grpSpPr>
          <a:xfrm>
            <a:off x="5150629" y="2837013"/>
            <a:ext cx="916011" cy="856054"/>
            <a:chOff x="4177506" y="1623757"/>
            <a:chExt cx="1116678" cy="976117"/>
          </a:xfrm>
        </p:grpSpPr>
        <p:grpSp>
          <p:nvGrpSpPr>
            <p:cNvPr id="432" name="Google Shape;432;p43"/>
            <p:cNvGrpSpPr/>
            <p:nvPr/>
          </p:nvGrpSpPr>
          <p:grpSpPr>
            <a:xfrm>
              <a:off x="4177506" y="1623757"/>
              <a:ext cx="1116678" cy="976117"/>
              <a:chOff x="6696646" y="2247899"/>
              <a:chExt cx="1116678" cy="976117"/>
            </a:xfrm>
          </p:grpSpPr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96646" y="2247899"/>
                <a:ext cx="1116678" cy="9761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85727" y="2259783"/>
                <a:ext cx="624546" cy="390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5" name="Google Shape;435;p43" descr="Image result for pyth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8019" y="2151226"/>
              <a:ext cx="354384" cy="390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3"/>
          <p:cNvSpPr/>
          <p:nvPr/>
        </p:nvSpPr>
        <p:spPr>
          <a:xfrm>
            <a:off x="6133622" y="3928659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/>
          </a:p>
        </p:txBody>
      </p:sp>
      <p:cxnSp>
        <p:nvCxnSpPr>
          <p:cNvPr id="437" name="Google Shape;437;p43"/>
          <p:cNvCxnSpPr>
            <a:cxnSpLocks/>
            <a:stCxn id="422" idx="3"/>
            <a:endCxn id="421" idx="1"/>
          </p:cNvCxnSpPr>
          <p:nvPr/>
        </p:nvCxnSpPr>
        <p:spPr>
          <a:xfrm>
            <a:off x="3667791" y="4648724"/>
            <a:ext cx="1352555" cy="0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43"/>
          <p:cNvCxnSpPr>
            <a:cxnSpLocks/>
            <a:stCxn id="421" idx="3"/>
            <a:endCxn id="439" idx="1"/>
          </p:cNvCxnSpPr>
          <p:nvPr/>
        </p:nvCxnSpPr>
        <p:spPr>
          <a:xfrm flipV="1">
            <a:off x="9610046" y="4648723"/>
            <a:ext cx="1113276" cy="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p43"/>
          <p:cNvSpPr/>
          <p:nvPr/>
        </p:nvSpPr>
        <p:spPr>
          <a:xfrm>
            <a:off x="10723322" y="4035756"/>
            <a:ext cx="2705100" cy="1225933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10894322" y="452466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data into clusters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05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Clusters Review</a:t>
            </a:r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25" y="1259500"/>
            <a:ext cx="13597450" cy="61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Clusters Analysis</a:t>
            </a:r>
            <a:endParaRPr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0" y="1195699"/>
            <a:ext cx="10453699" cy="6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2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3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4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Props1.xml><?xml version="1.0" encoding="utf-8"?>
<ds:datastoreItem xmlns:ds="http://schemas.openxmlformats.org/officeDocument/2006/customXml" ds:itemID="{C4E6DE69-4052-48E8-9C1C-C7A21F872DE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A7C844A-77FC-43ED-854B-32404D2A2CD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AE7EFFF-AA07-483F-8201-406DC2725AB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55893DE-6A01-456E-A821-4C4281567E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17161</TotalTime>
  <Words>571</Words>
  <Application>Microsoft Office PowerPoint</Application>
  <PresentationFormat>Custom</PresentationFormat>
  <Paragraphs>145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 Unicode MS</vt:lpstr>
      <vt:lpstr>Monaco</vt:lpstr>
      <vt:lpstr>Noto Sans Symbols</vt:lpstr>
      <vt:lpstr>Aharoni</vt:lpstr>
      <vt:lpstr>Arial</vt:lpstr>
      <vt:lpstr>Calibri</vt:lpstr>
      <vt:lpstr>Rockwell</vt:lpstr>
      <vt:lpstr>Tahoma</vt:lpstr>
      <vt:lpstr>Wingdings</vt:lpstr>
      <vt:lpstr>1_Custom Design</vt:lpstr>
      <vt:lpstr>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Even Xu</cp:lastModifiedBy>
  <cp:revision>784</cp:revision>
  <cp:lastPrinted>2016-10-18T17:45:27Z</cp:lastPrinted>
  <dcterms:created xsi:type="dcterms:W3CDTF">2016-06-13T12:42:42Z</dcterms:created>
  <dcterms:modified xsi:type="dcterms:W3CDTF">2022-06-07T02:50:18Z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